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7.png" ContentType="image/png"/>
  <Override PartName="/ppt/media/image2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4.jpeg" ContentType="image/jpeg"/>
  <Override PartName="/ppt/media/image6.png" ContentType="image/png"/>
  <Override PartName="/ppt/media/image5.png" ContentType="image/png"/>
  <Override PartName="/ppt/media/image8.png" ContentType="image/pn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9BD4A26-5D02-4F24-8164-7D5EA47C6508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8B8D47B-C35F-4533-885E-4E6C70716FD7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При нажатии кнопки «Подать заявление» осуществляется открытие окна авторизации портала. Для получения услуги необходимо нажать кнопку «Войти через ЕСИА» и в появившемся окне  ввести данные учетной записи портала Госуслуг.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6325890-D374-458D-9B51-3B80BA40563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После успешной авторизации окно закроется. Далее в карточке организации необходимо выбрать группу и снова нажать на кнопку «Подать заявление». Загрузится первая часть формы заявления на зачисление. В данной форме необходимо выбрать от чьего имени подается заявление: от имени кандидата на обучение (заявитель старшее 18 лет) или представителя кандидата (от лица родителя/законного представителя, если ребенку менее 18 лет).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31770CA-E2F5-411D-A315-C93CBDEBB2D0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Далее необходимо корректно заполнить все поля формы, прикрепить скан-копии документов кандидата и представителя кандидата и нажать на кнопку «Отправить»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C6F3B3C-C449-4604-AD99-EE13F3D3BE66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По окончании процесса отправки вместо формы заявления появится сообщение «Заявление успешно отправлено», а на адрес электронной почты, указанный в заявлении, будет направлено письмо с подтверждением.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C3F65A5-D108-4AE9-87C0-5197796CAD6D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Раздел «Кружки и секции» на РПГУ представляет собой интерактивную карту с отмеченными организациями. В правой колонке расположен список организаций, отображаемых в данный момент на карте. Для поиска организации в городе или районе необходимо ввести наименование в строку поиска или кликнуть на точку организации на карте.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B376EB4-6A5F-44B0-A56B-447C44B26A7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 карточке организации опубликована основная информация об организации дополнительного образования, условиях приема, преподавателях и учебных группах организации. Заявление на зачисление в группу можно подать, воспользовавшись кнопкой «Подать заявление» в блоке «Программы обучения» карточки организации.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E83D359-F042-4827-9F5F-EF11718B09A5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27.8.18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3A837F5-7DC8-4CB6-94B5-BEEB44B85A9F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27.8.18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C514D16-1D7B-419D-A6AC-4626619DBD34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gosuslugi.ru/" TargetMode="Externa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uslugi.mosreg.ru/" TargetMode="External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67640" y="836640"/>
            <a:ext cx="8352720" cy="5472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Прием в организации дополнительного образования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в организации, осуществляющие спортивную подготовку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Московской области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через РПГУ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827640" y="980640"/>
            <a:ext cx="7772040" cy="48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ШАГ 5.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Нажимаем кнопку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«Подать заявление»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9" name="Рисунок 3" descr=""/>
          <p:cNvPicPr/>
          <p:nvPr/>
        </p:nvPicPr>
        <p:blipFill>
          <a:blip r:embed="rId1"/>
          <a:stretch/>
        </p:blipFill>
        <p:spPr>
          <a:xfrm>
            <a:off x="1475640" y="0"/>
            <a:ext cx="63000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01" name="Table 2"/>
          <p:cNvGraphicFramePr/>
          <p:nvPr/>
        </p:nvGraphicFramePr>
        <p:xfrm>
          <a:off x="251640" y="188640"/>
          <a:ext cx="8784720" cy="360000"/>
        </p:xfrm>
        <a:graphic>
          <a:graphicData uri="http://schemas.openxmlformats.org/drawingml/2006/table">
            <a:tbl>
              <a:tblPr/>
              <a:tblGrid>
                <a:gridCol w="8784720"/>
              </a:tblGrid>
              <a:tr h="0">
                <a:tc>
                  <a:txBody>
                    <a:bodyPr lIns="68400" rIns="68400" tIns="0" bIns="0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ВАЖНО: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Заявление на зачисление в организацию дополнительного образования может подать только зарегистрированный пользователь федерального портала государственных услуг (</a:t>
                      </a:r>
                      <a:r>
                        <a:rPr b="0" lang="ru-RU" sz="1600" spc="-1" strike="noStrike" u="sng">
                          <a:solidFill>
                            <a:srgbClr val="0000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  <a:hlinkClick r:id="rId1"/>
                        </a:rPr>
                        <a:t>https://www.gosuslugi.ru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) (далее – Госуслуги).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Учетная запись Госуслуг должна иметь статус </a:t>
                      </a:r>
                      <a:r>
                        <a:rPr b="1" lang="ru-RU" sz="16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«Подтвержденная»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6880">
                      <a:solidFill>
                        <a:srgbClr val="ff0000"/>
                      </a:solidFill>
                    </a:lnL>
                    <a:lnR w="56880">
                      <a:solidFill>
                        <a:srgbClr val="ff0000"/>
                      </a:solidFill>
                    </a:lnR>
                    <a:lnT w="56880">
                      <a:solidFill>
                        <a:srgbClr val="ff0000"/>
                      </a:solidFill>
                    </a:lnT>
                    <a:lnB w="56880">
                      <a:solidFill>
                        <a:srgbClr val="ff0000"/>
                      </a:solidFill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pic>
        <p:nvPicPr>
          <p:cNvPr id="102" name="Рисунок 4" descr=""/>
          <p:cNvPicPr/>
          <p:nvPr/>
        </p:nvPicPr>
        <p:blipFill>
          <a:blip r:embed="rId2"/>
          <a:stretch/>
        </p:blipFill>
        <p:spPr>
          <a:xfrm>
            <a:off x="467640" y="1556640"/>
            <a:ext cx="3384000" cy="530100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5" descr=""/>
          <p:cNvPicPr/>
          <p:nvPr/>
        </p:nvPicPr>
        <p:blipFill>
          <a:blip r:embed="rId3"/>
          <a:stretch/>
        </p:blipFill>
        <p:spPr>
          <a:xfrm>
            <a:off x="5076000" y="1556640"/>
            <a:ext cx="3732480" cy="530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27640" y="980640"/>
            <a:ext cx="7772040" cy="48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ШАГ 6.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Заполняем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данные о заявителе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6" name="Рисунок 3" descr=""/>
          <p:cNvPicPr/>
          <p:nvPr/>
        </p:nvPicPr>
        <p:blipFill>
          <a:blip r:embed="rId1"/>
          <a:stretch/>
        </p:blipFill>
        <p:spPr>
          <a:xfrm>
            <a:off x="0" y="764640"/>
            <a:ext cx="9143640" cy="609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27640" y="908640"/>
            <a:ext cx="7772040" cy="4968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ШАГ 7.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Заполняем все поля формы, прикрепляем скан-копии документов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9" name="Рисунок 3" descr=""/>
          <p:cNvPicPr/>
          <p:nvPr/>
        </p:nvPicPr>
        <p:blipFill>
          <a:blip r:embed="rId1"/>
          <a:stretch/>
        </p:blipFill>
        <p:spPr>
          <a:xfrm>
            <a:off x="755640" y="0"/>
            <a:ext cx="75240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1" name="Рисунок 3" descr=""/>
          <p:cNvPicPr/>
          <p:nvPr/>
        </p:nvPicPr>
        <p:blipFill>
          <a:blip r:embed="rId1"/>
          <a:stretch/>
        </p:blipFill>
        <p:spPr>
          <a:xfrm>
            <a:off x="0" y="1700640"/>
            <a:ext cx="9143640" cy="314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67640" y="980640"/>
            <a:ext cx="8276040" cy="5184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ШАГ 1.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Заходим на портал государственных и муниципальных услуг Московской области (РПГУ) </a:t>
            </a:r>
            <a:r>
              <a:rPr b="0" lang="ru-RU" sz="4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uslugi.mosreg.ru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" name="Рисунок 3" descr=""/>
          <p:cNvPicPr/>
          <p:nvPr/>
        </p:nvPicPr>
        <p:blipFill>
          <a:blip r:embed="rId1"/>
          <a:srcRect l="8935" t="6296" r="10614" b="493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ransition spd="med">
    <p:pull dir="rd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27640" y="980640"/>
            <a:ext cx="7772040" cy="48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ШАГ 2.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строке поиска набираем краткое название услуги «Кружки и секции»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9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ransition spd="med">
    <p:pull dir="rd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27640" y="980640"/>
            <a:ext cx="7772040" cy="48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ШАГ 3.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Открываем вкладку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«Кружки и секции» и переходим к выбору организации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2" name="Рисунок 3" descr=""/>
          <p:cNvPicPr/>
          <p:nvPr/>
        </p:nvPicPr>
        <p:blipFill>
          <a:blip r:embed="rId1"/>
          <a:stretch/>
        </p:blipFill>
        <p:spPr>
          <a:xfrm>
            <a:off x="0" y="908640"/>
            <a:ext cx="9143640" cy="4608000"/>
          </a:xfrm>
          <a:prstGeom prst="rect">
            <a:avLst/>
          </a:prstGeom>
          <a:ln>
            <a:noFill/>
          </a:ln>
        </p:spPr>
      </p:pic>
    </p:spTree>
  </p:cSld>
  <p:transition spd="med">
    <p:pull dir="rd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971640" y="908640"/>
            <a:ext cx="7772040" cy="48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ШАГ 4.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Открываем карточку выбранной организации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Рисунок 3" descr=""/>
          <p:cNvPicPr/>
          <p:nvPr/>
        </p:nvPicPr>
        <p:blipFill>
          <a:blip r:embed="rId1"/>
          <a:srcRect l="5902" t="0" r="0" b="0"/>
          <a:stretch/>
        </p:blipFill>
        <p:spPr>
          <a:xfrm>
            <a:off x="107640" y="980640"/>
            <a:ext cx="8892000" cy="587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4672</TotalTime>
  <Application>LibreOffice/5.1.6.2$Linux_X86_64 LibreOffice_project/10m0$Build-2</Application>
  <Words>322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2018-01-26T07:55:19Z</dcterms:created>
  <dc:creator>PC020K</dc:creator>
  <dc:description/>
  <dc:language>ru-RU</dc:language>
  <cp:lastModifiedBy/>
  <dcterms:modified xsi:type="dcterms:W3CDTF">2018-08-27T13:50:31Z</dcterms:modified>
  <cp:revision>43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